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64" r:id="rId7"/>
    <p:sldId id="265" r:id="rId8"/>
    <p:sldId id="266" r:id="rId9"/>
    <p:sldId id="259" r:id="rId10"/>
    <p:sldId id="274" r:id="rId11"/>
    <p:sldId id="267" r:id="rId12"/>
    <p:sldId id="260" r:id="rId13"/>
    <p:sldId id="261" r:id="rId14"/>
    <p:sldId id="268" r:id="rId15"/>
    <p:sldId id="270" r:id="rId16"/>
    <p:sldId id="271" r:id="rId17"/>
    <p:sldId id="272" r:id="rId18"/>
    <p:sldId id="273" r:id="rId19"/>
    <p:sldId id="275" r:id="rId20"/>
    <p:sldId id="269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20.11.2016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20.11.2016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20.11.2016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20.11.2016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20.11.2016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20.11.2016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20.11.2016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20.11.2016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20.11.2016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20.11.2016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20.11.2016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20.11.2016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ingitis-stichting.nl/ervaringen/verhalen/gbs-hersenvliesontstek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SU-x1qbbMv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Ia6TlLc9Gc?list=PLokkcV36d3VXmHdI_7tKT2Ig_P-IDtir2" TargetMode="External"/><Relationship Id="rId2" Type="http://schemas.openxmlformats.org/officeDocument/2006/relationships/hyperlink" Target="https://youtu.be/0i1bIy277r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H11 </a:t>
            </a:r>
            <a:br>
              <a:rPr lang="de-DE"/>
            </a:br>
            <a:r>
              <a:rPr lang="nl-NL"/>
              <a:t>Zorgvragers</a:t>
            </a:r>
            <a:r>
              <a:rPr lang="de-DE"/>
              <a:t> </a:t>
            </a:r>
            <a:r>
              <a:rPr lang="de-DE" err="1"/>
              <a:t>met</a:t>
            </a:r>
            <a:r>
              <a:rPr lang="de-DE"/>
              <a:t> </a:t>
            </a:r>
            <a:r>
              <a:rPr lang="de-DE" err="1"/>
              <a:t>hersenbeschadiging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Par. 38.1, 2, 4, 5</a:t>
            </a:r>
          </a:p>
          <a:p>
            <a:r>
              <a:rPr lang="de-DE"/>
              <a:t>Par. 40 </a:t>
            </a: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Meningioom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0125" y="2058194"/>
            <a:ext cx="25717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7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Symptomen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Uitvalsverschijnselen</a:t>
            </a:r>
          </a:p>
          <a:p>
            <a:r>
              <a:rPr lang="nl-NL"/>
              <a:t>Psychische veranderingen</a:t>
            </a:r>
          </a:p>
          <a:p>
            <a:r>
              <a:rPr lang="nl-NL"/>
              <a:t>Inklemmingsverschijnselen</a:t>
            </a:r>
          </a:p>
          <a:p>
            <a:r>
              <a:rPr lang="nl-NL"/>
              <a:t>Epileptische aanvallen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07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Par. 38.5 Trauma’s                         (ongeval)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Bloedingen: verschil / symptomen kennen</a:t>
            </a:r>
          </a:p>
          <a:p>
            <a:pPr lvl="1"/>
            <a:r>
              <a:rPr lang="nl-NL"/>
              <a:t>Epiduraal</a:t>
            </a:r>
          </a:p>
          <a:p>
            <a:pPr lvl="1"/>
            <a:r>
              <a:rPr lang="nl-NL"/>
              <a:t>Subduraal </a:t>
            </a:r>
          </a:p>
          <a:p>
            <a:pPr lvl="1"/>
            <a:r>
              <a:rPr lang="nl-NL"/>
              <a:t>Intracraniaal </a:t>
            </a:r>
          </a:p>
          <a:p>
            <a:r>
              <a:rPr lang="nl-NL"/>
              <a:t>Kneuzingen;  duur + intensiteit = ernst van trauma</a:t>
            </a:r>
          </a:p>
          <a:p>
            <a:pPr lvl="1"/>
            <a:r>
              <a:rPr lang="nl-NL"/>
              <a:t>Commotio</a:t>
            </a:r>
          </a:p>
          <a:p>
            <a:pPr lvl="1"/>
            <a:r>
              <a:rPr lang="nl-NL"/>
              <a:t>Contusio </a:t>
            </a:r>
          </a:p>
          <a:p>
            <a:pPr lvl="1"/>
            <a:endParaRPr lang="nl-NL"/>
          </a:p>
          <a:p>
            <a:pPr marL="457200" lvl="1" indent="0">
              <a:buNone/>
            </a:pPr>
            <a:r>
              <a:rPr lang="nl-NL"/>
              <a:t>(Zie boek)</a:t>
            </a:r>
          </a:p>
          <a:p>
            <a:pPr marL="457200" lvl="1" indent="0">
              <a:buNone/>
            </a:pPr>
            <a:r>
              <a:rPr lang="nl-NL"/>
              <a:t>Grootste probleem; vochtophoping op plaats waar geen ruimte is.</a:t>
            </a:r>
          </a:p>
          <a:p>
            <a:pPr marL="457200" lvl="1" indent="0">
              <a:buNone/>
            </a:pPr>
            <a:r>
              <a:rPr lang="nl-NL"/>
              <a:t>1</a:t>
            </a:r>
            <a:r>
              <a:rPr lang="nl-NL" baseline="30000"/>
              <a:t>e</a:t>
            </a:r>
            <a:r>
              <a:rPr lang="nl-NL"/>
              <a:t> 48 uur = cruciaal!!   </a:t>
            </a:r>
          </a:p>
        </p:txBody>
      </p:sp>
    </p:spTree>
    <p:extLst>
      <p:ext uri="{BB962C8B-B14F-4D97-AF65-F5344CB8AC3E}">
        <p14:creationId xmlns:p14="http://schemas.microsoft.com/office/powerpoint/2010/main" val="254312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 40 Neurochirurgie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= chirurgische behandeling aan zenuwstelsel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Wie kent uit zijn omgeving iemand die geopereerd is hieraan?</a:t>
            </a:r>
          </a:p>
        </p:txBody>
      </p:sp>
    </p:spTree>
    <p:extLst>
      <p:ext uri="{BB962C8B-B14F-4D97-AF65-F5344CB8AC3E}">
        <p14:creationId xmlns:p14="http://schemas.microsoft.com/office/powerpoint/2010/main" val="258585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Aandoeningen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Trauma;  fracturen</a:t>
            </a:r>
          </a:p>
          <a:p>
            <a:r>
              <a:rPr lang="nl-NL"/>
              <a:t>Osteoporose;  inzakking/fracturen</a:t>
            </a:r>
          </a:p>
          <a:p>
            <a:r>
              <a:rPr lang="nl-NL"/>
              <a:t>Degeneratieve veranderingen;  door ouder worden, hernia OK</a:t>
            </a:r>
          </a:p>
          <a:p>
            <a:r>
              <a:rPr lang="nl-NL"/>
              <a:t>Kanaalstenose;  vernauwing wervelkanaal: klachten</a:t>
            </a:r>
          </a:p>
          <a:p>
            <a:r>
              <a:rPr lang="nl-NL"/>
              <a:t>Tumoren; primair (uit bot zelf) secundair (uitzaaiingen)</a:t>
            </a:r>
          </a:p>
          <a:p>
            <a:endParaRPr lang="nl-NL"/>
          </a:p>
          <a:p>
            <a:pPr marL="0" indent="0">
              <a:buNone/>
            </a:pPr>
            <a:r>
              <a:rPr lang="nl-NL"/>
              <a:t>Beknellingen perifeer:</a:t>
            </a:r>
          </a:p>
          <a:p>
            <a:r>
              <a:rPr lang="nl-NL"/>
              <a:t>Zenuwbeknellingssyndromen </a:t>
            </a:r>
          </a:p>
        </p:txBody>
      </p:sp>
    </p:spTree>
    <p:extLst>
      <p:ext uri="{BB962C8B-B14F-4D97-AF65-F5344CB8AC3E}">
        <p14:creationId xmlns:p14="http://schemas.microsoft.com/office/powerpoint/2010/main" val="831849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Fracturen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20" y="1219200"/>
            <a:ext cx="112585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0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Osteoporose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2060" y="78621"/>
            <a:ext cx="4319013" cy="677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7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Degeneratieve veranderingen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450" y="1690688"/>
            <a:ext cx="4028489" cy="18986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577" y="2139072"/>
            <a:ext cx="3778369" cy="377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Kanaalstenose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9442" y="1825625"/>
            <a:ext cx="59331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83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631" y="270396"/>
            <a:ext cx="8906301" cy="658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0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Pathologie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Standaard vragen </a:t>
            </a:r>
            <a:r>
              <a:rPr lang="nl-NL" dirty="0" smtClean="0"/>
              <a:t>:</a:t>
            </a:r>
            <a:endParaRPr lang="nl-NL" dirty="0"/>
          </a:p>
          <a:p>
            <a:r>
              <a:rPr lang="nl-NL" i="1" dirty="0"/>
              <a:t>Wat is het</a:t>
            </a:r>
          </a:p>
          <a:p>
            <a:r>
              <a:rPr lang="nl-NL" dirty="0"/>
              <a:t>Welke symptomen </a:t>
            </a:r>
          </a:p>
          <a:p>
            <a:r>
              <a:rPr lang="nl-NL" dirty="0"/>
              <a:t>Wat is oorzaak</a:t>
            </a:r>
          </a:p>
          <a:p>
            <a:r>
              <a:rPr lang="nl-NL" dirty="0"/>
              <a:t>Hoe diagnose gesteld</a:t>
            </a:r>
          </a:p>
          <a:p>
            <a:r>
              <a:rPr lang="nl-NL" i="1" dirty="0"/>
              <a:t>Wat is gevolg</a:t>
            </a:r>
          </a:p>
          <a:p>
            <a:r>
              <a:rPr lang="nl-NL" dirty="0"/>
              <a:t>Hoe </a:t>
            </a:r>
            <a:r>
              <a:rPr lang="nl-NL" dirty="0" smtClean="0"/>
              <a:t>behandelen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Klinisch redeneren: wat zie ik, </a:t>
            </a:r>
            <a:r>
              <a:rPr lang="nl-NL" dirty="0" smtClean="0"/>
              <a:t>oorzaak/gevolg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3318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Schema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H40 Neurochirurgie</a:t>
            </a:r>
          </a:p>
          <a:p>
            <a:r>
              <a:rPr lang="nl-NL"/>
              <a:t>Alleen pathologie: zie onderdelen 1</a:t>
            </a:r>
            <a:r>
              <a:rPr lang="nl-NL" baseline="30000"/>
              <a:t>e</a:t>
            </a:r>
            <a:r>
              <a:rPr lang="nl-NL"/>
              <a:t> dia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84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Par. 38 CVA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Schema maken H38 CVA en H40 Neurochirurgie</a:t>
            </a:r>
          </a:p>
          <a:p>
            <a:r>
              <a:rPr lang="nl-NL"/>
              <a:t>Alleen pathologie: zie onderdelen 1</a:t>
            </a:r>
            <a:r>
              <a:rPr lang="nl-NL" baseline="30000"/>
              <a:t>e</a:t>
            </a:r>
            <a:r>
              <a:rPr lang="nl-NL"/>
              <a:t> dia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Waarom zo belangrijk dat CVA zo snel mogelijk onderkent wordt?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 </a:t>
            </a:r>
            <a:r>
              <a:rPr lang="nl-NL">
                <a:hlinkClick r:id="rId2"/>
              </a:rPr>
              <a:t>www.menti.com</a:t>
            </a:r>
            <a:r>
              <a:rPr lang="nl-NL"/>
              <a:t> </a:t>
            </a:r>
            <a:r>
              <a:rPr lang="nl-NL" err="1"/>
              <a:t>nr</a:t>
            </a:r>
            <a:r>
              <a:rPr lang="nl-NL"/>
              <a:t> 44 51 07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39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Par. 38.3 ontstekingen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Ontstekingen: hersenvlies en hersenen</a:t>
            </a:r>
          </a:p>
          <a:p>
            <a:r>
              <a:rPr lang="nl-NL"/>
              <a:t>Hersenvlies: meningitis (</a:t>
            </a:r>
            <a:r>
              <a:rPr lang="nl-NL">
                <a:hlinkClick r:id="rId2"/>
              </a:rPr>
              <a:t>Ervaringsverhaal moeder met </a:t>
            </a:r>
            <a:r>
              <a:rPr lang="nl-NL" err="1">
                <a:hlinkClick r:id="rId2"/>
              </a:rPr>
              <a:t>gbs</a:t>
            </a:r>
            <a:r>
              <a:rPr lang="nl-NL"/>
              <a:t>)</a:t>
            </a:r>
          </a:p>
          <a:p>
            <a:pPr marL="0" indent="0">
              <a:buNone/>
            </a:pPr>
            <a:r>
              <a:rPr lang="nl-NL"/>
              <a:t>	-bacterieel: meningokok/GBS: acuut, dodelijk</a:t>
            </a:r>
          </a:p>
          <a:p>
            <a:pPr marL="0" indent="0">
              <a:buNone/>
            </a:pPr>
            <a:r>
              <a:rPr lang="nl-NL"/>
              <a:t>	-viraal: virus: symptomen trager ziekte verloop </a:t>
            </a:r>
          </a:p>
          <a:p>
            <a:pPr marL="0" indent="0">
              <a:buNone/>
            </a:pPr>
            <a:r>
              <a:rPr lang="nl-NL"/>
              <a:t>Symptomen: ‘Nekkramp’ / petechiën / suf (zie boek)</a:t>
            </a:r>
          </a:p>
          <a:p>
            <a:pPr marL="0" indent="0">
              <a:buNone/>
            </a:pPr>
            <a:r>
              <a:rPr lang="nl-NL"/>
              <a:t>Diagnose: Lumbaalpunctie, </a:t>
            </a:r>
            <a:r>
              <a:rPr lang="nl-NL" err="1"/>
              <a:t>bloedoz</a:t>
            </a:r>
            <a:r>
              <a:rPr lang="nl-NL"/>
              <a:t>. Kans op sepsis.</a:t>
            </a:r>
          </a:p>
          <a:p>
            <a:pPr marL="0" indent="0">
              <a:buNone/>
            </a:pPr>
            <a:r>
              <a:rPr lang="nl-NL"/>
              <a:t>Therapie: </a:t>
            </a:r>
            <a:r>
              <a:rPr lang="nl-NL" err="1"/>
              <a:t>zsm</a:t>
            </a:r>
            <a:r>
              <a:rPr lang="nl-NL"/>
              <a:t> AB iv of </a:t>
            </a:r>
            <a:r>
              <a:rPr lang="nl-NL" err="1"/>
              <a:t>anti-virale</a:t>
            </a:r>
            <a:r>
              <a:rPr lang="nl-NL"/>
              <a:t> middelen iv</a:t>
            </a:r>
          </a:p>
        </p:txBody>
      </p:sp>
    </p:spTree>
    <p:extLst>
      <p:ext uri="{BB962C8B-B14F-4D97-AF65-F5344CB8AC3E}">
        <p14:creationId xmlns:p14="http://schemas.microsoft.com/office/powerpoint/2010/main" val="419663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Film: uitleg hersenvlies ontsteking</a:t>
            </a:r>
          </a:p>
        </p:txBody>
      </p:sp>
      <p:pic>
        <p:nvPicPr>
          <p:cNvPr id="5" name="Tijdelijke aanduiding voor inhoud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0065" y="2007798"/>
            <a:ext cx="5095898" cy="30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8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0529"/>
          </a:xfrm>
        </p:spPr>
        <p:txBody>
          <a:bodyPr/>
          <a:lstStyle/>
          <a:p>
            <a:r>
              <a:rPr lang="nl-NL"/>
              <a:t>Petechiën: alarmbellen</a:t>
            </a:r>
            <a:br>
              <a:rPr lang="nl-NL"/>
            </a:br>
            <a:r>
              <a:rPr lang="nl-NL" sz="2800"/>
              <a:t>Niet wegdrukbare rode puntjes = bloedinkjes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45" y="2415654"/>
            <a:ext cx="3547603" cy="295633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05" y="2415654"/>
            <a:ext cx="4223336" cy="29563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180" y="104148"/>
            <a:ext cx="1708393" cy="12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Encefalitis = ontstoken hersenweefsel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Alleen of </a:t>
            </a:r>
            <a:r>
              <a:rPr lang="nl-NL" err="1"/>
              <a:t>icm</a:t>
            </a:r>
            <a:r>
              <a:rPr lang="nl-NL"/>
              <a:t> meningitis </a:t>
            </a:r>
          </a:p>
          <a:p>
            <a:r>
              <a:rPr lang="nl-NL"/>
              <a:t>Meest voorkomende herpesencefalitis </a:t>
            </a:r>
          </a:p>
          <a:p>
            <a:r>
              <a:rPr lang="nl-NL"/>
              <a:t>Symptomen: gelijkend meningitis en </a:t>
            </a:r>
            <a:r>
              <a:rPr lang="nl-NL" err="1"/>
              <a:t>spec</a:t>
            </a:r>
            <a:r>
              <a:rPr lang="nl-NL"/>
              <a:t>. Symptomen (zie boek)</a:t>
            </a:r>
          </a:p>
          <a:p>
            <a:r>
              <a:rPr lang="nl-NL"/>
              <a:t>Diagnose: lumbaalpunctie, MRI, </a:t>
            </a:r>
            <a:r>
              <a:rPr lang="nl-NL" err="1"/>
              <a:t>bloedoz</a:t>
            </a:r>
            <a:r>
              <a:rPr lang="nl-NL"/>
              <a:t>, EEG =&gt; zwelling hersenen</a:t>
            </a:r>
          </a:p>
          <a:p>
            <a:r>
              <a:rPr lang="nl-NL"/>
              <a:t>Therapie: idem, dexamethason, analgetica </a:t>
            </a:r>
          </a:p>
        </p:txBody>
      </p:sp>
    </p:spTree>
    <p:extLst>
      <p:ext uri="{BB962C8B-B14F-4D97-AF65-F5344CB8AC3E}">
        <p14:creationId xmlns:p14="http://schemas.microsoft.com/office/powerpoint/2010/main" val="11259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Klinisch redeneren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Wat zie ik</a:t>
            </a:r>
          </a:p>
          <a:p>
            <a:r>
              <a:rPr lang="nl-NL"/>
              <a:t>Wat geeft de </a:t>
            </a:r>
            <a:r>
              <a:rPr lang="nl-NL" err="1"/>
              <a:t>zv</a:t>
            </a:r>
            <a:r>
              <a:rPr lang="nl-NL"/>
              <a:t> aan</a:t>
            </a:r>
          </a:p>
          <a:p>
            <a:r>
              <a:rPr lang="nl-NL"/>
              <a:t>Wat moet ik nog weten voor mijn diagnose of arts</a:t>
            </a:r>
          </a:p>
          <a:p>
            <a:pPr marL="0" indent="0">
              <a:buNone/>
            </a:pPr>
            <a:r>
              <a:rPr lang="nl-NL"/>
              <a:t>	objectief/subjectief</a:t>
            </a:r>
          </a:p>
        </p:txBody>
      </p:sp>
    </p:spTree>
    <p:extLst>
      <p:ext uri="{BB962C8B-B14F-4D97-AF65-F5344CB8AC3E}">
        <p14:creationId xmlns:p14="http://schemas.microsoft.com/office/powerpoint/2010/main" val="27840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Par. 38.4 Tumoren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Type tumor; ontstaan uit… of metastase</a:t>
            </a:r>
          </a:p>
          <a:p>
            <a:r>
              <a:rPr lang="nl-NL"/>
              <a:t>Kwaadaardigheid; </a:t>
            </a:r>
          </a:p>
          <a:p>
            <a:pPr lvl="1"/>
            <a:r>
              <a:rPr lang="nl-NL"/>
              <a:t>aantasting hersenen=&gt; uitvalsverschijnselen</a:t>
            </a:r>
          </a:p>
          <a:p>
            <a:pPr lvl="1"/>
            <a:r>
              <a:rPr lang="nl-NL"/>
              <a:t>Inklemming </a:t>
            </a:r>
          </a:p>
          <a:p>
            <a:pPr lvl="1"/>
            <a:r>
              <a:rPr lang="nl-NL"/>
              <a:t>terugkerend</a:t>
            </a:r>
          </a:p>
          <a:p>
            <a:endParaRPr lang="nl-NL"/>
          </a:p>
          <a:p>
            <a:pPr marL="0" indent="0">
              <a:buNone/>
            </a:pPr>
            <a:r>
              <a:rPr lang="nl-NL"/>
              <a:t>4 Soorten: oorzaak/behandeling anders</a:t>
            </a:r>
          </a:p>
          <a:p>
            <a:pPr lvl="1"/>
            <a:r>
              <a:rPr lang="nl-NL"/>
              <a:t>Gliomen; (4 graden) inklemming</a:t>
            </a:r>
          </a:p>
          <a:p>
            <a:pPr lvl="1"/>
            <a:r>
              <a:rPr lang="nl-NL"/>
              <a:t>Meningiomen; goedaardig</a:t>
            </a:r>
          </a:p>
          <a:p>
            <a:pPr lvl="1"/>
            <a:r>
              <a:rPr lang="nl-NL"/>
              <a:t>Hypofysetumoren; gevolgen; </a:t>
            </a:r>
            <a:r>
              <a:rPr lang="nl-NL">
                <a:hlinkClick r:id="rId2"/>
              </a:rPr>
              <a:t>film 1</a:t>
            </a:r>
            <a:r>
              <a:rPr lang="nl-NL"/>
              <a:t> / </a:t>
            </a:r>
            <a:r>
              <a:rPr lang="nl-NL">
                <a:hlinkClick r:id="rId3"/>
              </a:rPr>
              <a:t>film 2</a:t>
            </a:r>
            <a:endParaRPr lang="nl-NL"/>
          </a:p>
          <a:p>
            <a:pPr lvl="1"/>
            <a:r>
              <a:rPr lang="nl-NL"/>
              <a:t>Metastasen; kwaadaardig</a:t>
            </a:r>
          </a:p>
        </p:txBody>
      </p:sp>
    </p:spTree>
    <p:extLst>
      <p:ext uri="{BB962C8B-B14F-4D97-AF65-F5344CB8AC3E}">
        <p14:creationId xmlns:p14="http://schemas.microsoft.com/office/powerpoint/2010/main" val="8804910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Breedbeeld</PresentationFormat>
  <Paragraphs>92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H11  Zorgvragers met hersenbeschadiging</vt:lpstr>
      <vt:lpstr>Pathologie</vt:lpstr>
      <vt:lpstr>Par. 38 CVA</vt:lpstr>
      <vt:lpstr>Par. 38.3 ontstekingen</vt:lpstr>
      <vt:lpstr>Film: uitleg hersenvlies ontsteking</vt:lpstr>
      <vt:lpstr>Petechiën: alarmbellen Niet wegdrukbare rode puntjes = bloedinkjes</vt:lpstr>
      <vt:lpstr>Encefalitis = ontstoken hersenweefsel</vt:lpstr>
      <vt:lpstr>Klinisch redeneren</vt:lpstr>
      <vt:lpstr>Par. 38.4 Tumoren</vt:lpstr>
      <vt:lpstr>Meningioom </vt:lpstr>
      <vt:lpstr>Symptomen </vt:lpstr>
      <vt:lpstr>Par. 38.5 Trauma’s                         (ongeval)</vt:lpstr>
      <vt:lpstr>H 40 Neurochirurgie</vt:lpstr>
      <vt:lpstr>Aandoeningen</vt:lpstr>
      <vt:lpstr>Fracturen </vt:lpstr>
      <vt:lpstr>Osteoporose </vt:lpstr>
      <vt:lpstr>Degeneratieve veranderingen</vt:lpstr>
      <vt:lpstr>Kanaalstenose </vt:lpstr>
      <vt:lpstr>PowerPoint-presentatie</vt:lpstr>
      <vt:lpstr>Schema maken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Pathologie</dc:title>
  <dc:creator>Campus</dc:creator>
  <cp:lastModifiedBy>Esther Scheltens-Flink</cp:lastModifiedBy>
  <cp:revision>3</cp:revision>
  <dcterms:modified xsi:type="dcterms:W3CDTF">2016-11-20T14:05:02Z</dcterms:modified>
</cp:coreProperties>
</file>